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5" r:id="rId18"/>
    <p:sldId id="274" r:id="rId19"/>
    <p:sldId id="273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2" r:id="rId35"/>
    <p:sldId id="291" r:id="rId36"/>
    <p:sldId id="290" r:id="rId37"/>
    <p:sldId id="268" r:id="rId38"/>
    <p:sldId id="293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714" autoAdjust="0"/>
  </p:normalViewPr>
  <p:slideViewPr>
    <p:cSldViewPr snapToGrid="0">
      <p:cViewPr varScale="1">
        <p:scale>
          <a:sx n="79" d="100"/>
          <a:sy n="79" d="100"/>
        </p:scale>
        <p:origin x="82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eg>
</file>

<file path=ppt/media/image7.png>
</file>

<file path=ppt/media/image8.png>
</file>

<file path=ppt/media/image80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64292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359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2619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68462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376527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72215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16813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150257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52038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58461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55769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9826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233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28011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743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73966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24654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E6ECFF0-B715-47BE-84A2-B73E00C95A4A}" type="datetimeFigureOut">
              <a:rPr lang="en-ZA" smtClean="0"/>
              <a:t>2021/11/19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A0AA90D-A6A3-42DD-9BB1-EDA9ED57F5A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70889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4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4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6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4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4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4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4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4.png"/><Relationship Id="rId4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4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4.png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4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4.png"/><Relationship Id="rId4" Type="http://schemas.openxmlformats.org/officeDocument/2006/relationships/image" Target="../media/image4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4.png"/><Relationship Id="rId4" Type="http://schemas.openxmlformats.org/officeDocument/2006/relationships/image" Target="../media/image4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6" Type="http://schemas.openxmlformats.org/officeDocument/2006/relationships/image" Target="../media/image4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6" Type="http://schemas.openxmlformats.org/officeDocument/2006/relationships/image" Target="../media/image4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6" Type="http://schemas.openxmlformats.org/officeDocument/2006/relationships/image" Target="../media/image4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5" Type="http://schemas.openxmlformats.org/officeDocument/2006/relationships/image" Target="../media/image4.png"/><Relationship Id="rId4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5" Type="http://schemas.openxmlformats.org/officeDocument/2006/relationships/image" Target="../media/image4.png"/><Relationship Id="rId4" Type="http://schemas.openxmlformats.org/officeDocument/2006/relationships/image" Target="../media/image5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6" Type="http://schemas.openxmlformats.org/officeDocument/2006/relationships/image" Target="../media/image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5" Type="http://schemas.openxmlformats.org/officeDocument/2006/relationships/image" Target="../media/image4.png"/><Relationship Id="rId4" Type="http://schemas.openxmlformats.org/officeDocument/2006/relationships/image" Target="../media/image5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5" Type="http://schemas.openxmlformats.org/officeDocument/2006/relationships/image" Target="../media/image4.png"/><Relationship Id="rId4" Type="http://schemas.openxmlformats.org/officeDocument/2006/relationships/image" Target="../media/image5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6" Type="http://schemas.openxmlformats.org/officeDocument/2006/relationships/image" Target="../media/image4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image" Target="../media/image8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E198-0777-402F-BFBA-728C2B87C5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0" y="103695"/>
            <a:ext cx="8574622" cy="1733834"/>
          </a:xfrm>
        </p:spPr>
        <p:txBody>
          <a:bodyPr>
            <a:normAutofit fontScale="90000"/>
          </a:bodyPr>
          <a:lstStyle/>
          <a:p>
            <a:pPr algn="ctr"/>
            <a:r>
              <a:rPr lang="en-ZA" dirty="0"/>
              <a:t>Human Activity Recognition using Accelerometer Data</a:t>
            </a:r>
          </a:p>
        </p:txBody>
      </p:sp>
      <p:pic>
        <p:nvPicPr>
          <p:cNvPr id="1026" name="Picture 2" descr="Human Activity Recognition | Intel DevMesh">
            <a:extLst>
              <a:ext uri="{FF2B5EF4-FFF2-40B4-BE49-F238E27FC236}">
                <a16:creationId xmlns:a16="http://schemas.microsoft.com/office/drawing/2014/main" id="{798E43B7-A145-4FB6-9D5A-734D6DB76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090" y="2183880"/>
            <a:ext cx="5624969" cy="4218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typical Accelerometer layout. | Download Scientific Diagram">
            <a:extLst>
              <a:ext uri="{FF2B5EF4-FFF2-40B4-BE49-F238E27FC236}">
                <a16:creationId xmlns:a16="http://schemas.microsoft.com/office/drawing/2014/main" id="{B93EB138-2B6E-495B-9368-9807497CA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2059" y="2179095"/>
            <a:ext cx="4773039" cy="422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BDDE5EF-5BBE-460A-84CD-7C24FEBC9B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318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93"/>
    </mc:Choice>
    <mc:Fallback>
      <p:transition spd="slow" advTm="10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81D02-01FE-4ED1-A409-B35F29EB1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44311"/>
            <a:ext cx="10018713" cy="822489"/>
          </a:xfrm>
        </p:spPr>
        <p:txBody>
          <a:bodyPr/>
          <a:lstStyle/>
          <a:p>
            <a:r>
              <a:rPr lang="en-ZA" dirty="0"/>
              <a:t>Convolutional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5B4AB-0A8C-4534-84A1-B3BEC5F3F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991386"/>
            <a:ext cx="10018713" cy="5032341"/>
          </a:xfrm>
        </p:spPr>
        <p:txBody>
          <a:bodyPr>
            <a:normAutofit/>
          </a:bodyPr>
          <a:lstStyle/>
          <a:p>
            <a:r>
              <a:rPr lang="en-ZA" dirty="0"/>
              <a:t>Takes as input, a 3 dimensional matrix or vector.</a:t>
            </a:r>
          </a:p>
          <a:p>
            <a:r>
              <a:rPr lang="en-ZA" dirty="0"/>
              <a:t>Uses a kernel to convolve the matrix.</a:t>
            </a:r>
          </a:p>
          <a:p>
            <a:r>
              <a:rPr lang="en-ZA" dirty="0"/>
              <a:t>Is composed of multiple layers of artificial neurons.</a:t>
            </a:r>
          </a:p>
          <a:p>
            <a:r>
              <a:rPr lang="en-ZA" dirty="0"/>
              <a:t>Artificial neurons calculate the weighted sum of multiple inputs and outputs an activation value.</a:t>
            </a:r>
          </a:p>
          <a:p>
            <a:r>
              <a:rPr lang="en-ZA" dirty="0"/>
              <a:t>Has convolutional and pooling layers.</a:t>
            </a:r>
          </a:p>
          <a:p>
            <a:r>
              <a:rPr lang="en-ZA" dirty="0"/>
              <a:t>Two types of pooling layers: max pooling and average pooling.</a:t>
            </a:r>
          </a:p>
          <a:p>
            <a:r>
              <a:rPr lang="en-ZA" dirty="0"/>
              <a:t>Max pooling is better.</a:t>
            </a:r>
          </a:p>
          <a:p>
            <a:r>
              <a:rPr lang="en-ZA" dirty="0"/>
              <a:t>Limitations: noise in input data will go unnoticed because of adversarial attacks.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264D7FE-6E64-4D18-BF2C-C37BF5B688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054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718"/>
    </mc:Choice>
    <mc:Fallback>
      <p:transition spd="slow" advTm="58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475DA-393B-4760-8BC4-453F9AF37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65202"/>
            <a:ext cx="10018713" cy="794208"/>
          </a:xfrm>
        </p:spPr>
        <p:txBody>
          <a:bodyPr/>
          <a:lstStyle/>
          <a:p>
            <a:r>
              <a:rPr lang="en-ZA" dirty="0"/>
              <a:t>Recurrent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61765-D5EF-442D-BF5A-E05CBFDFB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942680"/>
            <a:ext cx="10018713" cy="5642728"/>
          </a:xfrm>
        </p:spPr>
        <p:txBody>
          <a:bodyPr>
            <a:normAutofit/>
          </a:bodyPr>
          <a:lstStyle/>
          <a:p>
            <a:r>
              <a:rPr lang="en-ZA" dirty="0"/>
              <a:t>Uses-time series or sequential data.</a:t>
            </a:r>
          </a:p>
          <a:p>
            <a:r>
              <a:rPr lang="en-ZA" dirty="0"/>
              <a:t>Different because of “memory”. The outputs depend on prior elements within the sequence.</a:t>
            </a:r>
          </a:p>
          <a:p>
            <a:r>
              <a:rPr lang="en-ZA" dirty="0"/>
              <a:t>Shares parameters across each layer of the network.</a:t>
            </a:r>
          </a:p>
          <a:p>
            <a:r>
              <a:rPr lang="en-ZA" dirty="0"/>
              <a:t>Shared weights are adjusted through backpropagation and gradient descent to facilitate reinforcement learning.</a:t>
            </a:r>
          </a:p>
          <a:p>
            <a:r>
              <a:rPr lang="en-ZA" dirty="0"/>
              <a:t>BPTT </a:t>
            </a:r>
            <a:r>
              <a:rPr lang="en-US" dirty="0"/>
              <a:t>calculates errors from its output layer to its input layer.</a:t>
            </a:r>
          </a:p>
          <a:p>
            <a:r>
              <a:rPr lang="en-US" dirty="0"/>
              <a:t>An LSTM is used for long-term dependencies.</a:t>
            </a:r>
          </a:p>
          <a:p>
            <a:r>
              <a:rPr lang="en-US" dirty="0"/>
              <a:t>LSTM’s have cells in hidden layers to fix this problem.</a:t>
            </a:r>
          </a:p>
          <a:p>
            <a:r>
              <a:rPr lang="en-US" dirty="0"/>
              <a:t>Three gates are used: an output gate, an input gate and a forget gate.</a:t>
            </a:r>
          </a:p>
          <a:p>
            <a:r>
              <a:rPr lang="en-US" dirty="0"/>
              <a:t>These gates control the flow of information.</a:t>
            </a:r>
            <a:endParaRPr lang="en-ZA" dirty="0"/>
          </a:p>
          <a:p>
            <a:endParaRPr lang="en-ZA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93DAA2F-A1EB-4929-9CC1-60355ABB21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89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798"/>
    </mc:Choice>
    <mc:Fallback>
      <p:transition spd="slow" advTm="62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1CC73-0E9C-4411-A0D7-379A052C5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10765"/>
            <a:ext cx="10018713" cy="803635"/>
          </a:xfrm>
        </p:spPr>
        <p:txBody>
          <a:bodyPr/>
          <a:lstStyle/>
          <a:p>
            <a:r>
              <a:rPr lang="en-ZA" dirty="0"/>
              <a:t>Code Discussion</a:t>
            </a:r>
          </a:p>
        </p:txBody>
      </p:sp>
      <p:pic>
        <p:nvPicPr>
          <p:cNvPr id="39" name="Picture 3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5F66BE7-5730-4544-BAD3-540F2DBD80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3" t="3907" r="17160" b="64312"/>
          <a:stretch/>
        </p:blipFill>
        <p:spPr>
          <a:xfrm>
            <a:off x="2223612" y="1008767"/>
            <a:ext cx="6697891" cy="1035440"/>
          </a:xfrm>
          <a:prstGeom prst="rect">
            <a:avLst/>
          </a:prstGeom>
        </p:spPr>
      </p:pic>
      <p:pic>
        <p:nvPicPr>
          <p:cNvPr id="41" name="Picture 40" descr="Graphical user interface&#10;&#10;Description automatically generated">
            <a:extLst>
              <a:ext uri="{FF2B5EF4-FFF2-40B4-BE49-F238E27FC236}">
                <a16:creationId xmlns:a16="http://schemas.microsoft.com/office/drawing/2014/main" id="{6FD4F7B8-AB2D-47BE-97C5-3261A81184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7" t="28595" r="16533" b="22779"/>
          <a:stretch/>
        </p:blipFill>
        <p:spPr>
          <a:xfrm>
            <a:off x="7049311" y="4704905"/>
            <a:ext cx="3959158" cy="389106"/>
          </a:xfrm>
          <a:prstGeom prst="rect">
            <a:avLst/>
          </a:prstGeom>
        </p:spPr>
      </p:pic>
      <p:pic>
        <p:nvPicPr>
          <p:cNvPr id="43" name="Picture 4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32E150B1-C0ED-42EA-BA2C-6E3753D2A70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10" t="31008" r="36835" b="26323"/>
          <a:stretch/>
        </p:blipFill>
        <p:spPr>
          <a:xfrm>
            <a:off x="7049311" y="5688891"/>
            <a:ext cx="2441643" cy="312985"/>
          </a:xfrm>
          <a:prstGeom prst="rect">
            <a:avLst/>
          </a:prstGeom>
        </p:spPr>
      </p:pic>
      <p:pic>
        <p:nvPicPr>
          <p:cNvPr id="45" name="Picture 4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59396F7-03B7-45C8-B64A-503F42B5964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1" t="31712" r="24748" b="20481"/>
          <a:stretch/>
        </p:blipFill>
        <p:spPr>
          <a:xfrm>
            <a:off x="7049311" y="3847810"/>
            <a:ext cx="4312596" cy="473634"/>
          </a:xfrm>
          <a:prstGeom prst="rect">
            <a:avLst/>
          </a:prstGeom>
        </p:spPr>
      </p:pic>
      <p:pic>
        <p:nvPicPr>
          <p:cNvPr id="47" name="Picture 4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E4E0705-7B55-4BC7-8057-1F13C0E8F1C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7" t="16260" r="20671" b="27061"/>
          <a:stretch/>
        </p:blipFill>
        <p:spPr>
          <a:xfrm>
            <a:off x="2223612" y="3853647"/>
            <a:ext cx="4300506" cy="518334"/>
          </a:xfrm>
          <a:prstGeom prst="rect">
            <a:avLst/>
          </a:prstGeom>
        </p:spPr>
      </p:pic>
      <p:pic>
        <p:nvPicPr>
          <p:cNvPr id="49" name="Picture 4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DF5DF69-CC22-4B84-B998-E9F1133712C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2" t="13313" r="34125" b="16779"/>
          <a:stretch/>
        </p:blipFill>
        <p:spPr>
          <a:xfrm>
            <a:off x="2223612" y="4704905"/>
            <a:ext cx="3113731" cy="692601"/>
          </a:xfrm>
          <a:prstGeom prst="rect">
            <a:avLst/>
          </a:prstGeom>
        </p:spPr>
      </p:pic>
      <p:pic>
        <p:nvPicPr>
          <p:cNvPr id="51" name="Picture 5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704FDA4-A094-4147-BC0E-0094D454CCE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6" t="17295" r="44014" b="22774"/>
          <a:stretch/>
        </p:blipFill>
        <p:spPr>
          <a:xfrm>
            <a:off x="2223612" y="5688891"/>
            <a:ext cx="2626204" cy="582343"/>
          </a:xfrm>
          <a:prstGeom prst="rect">
            <a:avLst/>
          </a:prstGeom>
        </p:spPr>
      </p:pic>
      <p:pic>
        <p:nvPicPr>
          <p:cNvPr id="53" name="Picture 5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69254EB-0803-47DF-87D5-B45C4CC583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4" t="62391" r="32622" b="3459"/>
          <a:stretch/>
        </p:blipFill>
        <p:spPr>
          <a:xfrm>
            <a:off x="2223612" y="2377131"/>
            <a:ext cx="5350213" cy="1112616"/>
          </a:xfrm>
          <a:prstGeom prst="rect">
            <a:avLst/>
          </a:prstGeom>
        </p:spPr>
      </p:pic>
      <p:pic>
        <p:nvPicPr>
          <p:cNvPr id="61" name="Audio 60">
            <a:hlinkClick r:id="" action="ppaction://media"/>
            <a:extLst>
              <a:ext uri="{FF2B5EF4-FFF2-40B4-BE49-F238E27FC236}">
                <a16:creationId xmlns:a16="http://schemas.microsoft.com/office/drawing/2014/main" id="{B1A92971-9691-4937-B2ED-62DCDD6B70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112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157"/>
    </mc:Choice>
    <mc:Fallback>
      <p:transition spd="slow" advTm="55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598D50-242F-4468-A39B-6AB1178878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818" y="171718"/>
            <a:ext cx="3515216" cy="6382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BAA965-9A4A-4AD3-8FED-6C936DC0E1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818" y="904250"/>
            <a:ext cx="8164064" cy="41725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23FEC6-4F6A-4C09-92C1-3D2A024861A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759"/>
          <a:stretch/>
        </p:blipFill>
        <p:spPr>
          <a:xfrm>
            <a:off x="2728818" y="5171050"/>
            <a:ext cx="7363853" cy="1404851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D1D4BB6A-EF7A-4634-A0C5-7AC52BE9CD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378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40"/>
    </mc:Choice>
    <mc:Fallback>
      <p:transition spd="slow" advTm="37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C0F847-0311-40F9-855A-45CBA86518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212" y="0"/>
            <a:ext cx="6426567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D59218-99A2-497F-B24B-A2A97155C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4337" y="1461813"/>
            <a:ext cx="3448531" cy="3934374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100FEE8-D936-4CE8-A56A-AACF71C940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335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826"/>
    </mc:Choice>
    <mc:Fallback>
      <p:transition spd="slow" advTm="73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245BF56-8063-4292-BF38-0DF5CE703D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545" y="80495"/>
            <a:ext cx="8640381" cy="669701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F6874ED-ADB6-46CA-AE0A-5628008E4B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827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72"/>
    </mc:Choice>
    <mc:Fallback>
      <p:transition spd="slow" advTm="31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990398-F40E-448A-8462-AB7C0E49DC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166" y="1266523"/>
            <a:ext cx="6954220" cy="4324954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204D9E2-7E90-4522-A85C-A879B1A0E6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56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06"/>
    </mc:Choice>
    <mc:Fallback>
      <p:transition spd="slow" advTm="8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D5DF84-5DA3-4F75-86C5-9DB5E16ADA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81" y="29336"/>
            <a:ext cx="4516222" cy="2267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4A6495-EFDF-4BAE-969C-2C25C0B6AF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661" y="29337"/>
            <a:ext cx="4516222" cy="22784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3DBCD6-48B9-4D05-BFDA-0EE8449D28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81" y="2276729"/>
            <a:ext cx="4516222" cy="22920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0F9762-1587-486C-A0B5-DECFC8574B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662" y="2301849"/>
            <a:ext cx="4516221" cy="22847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65664BF-B8C2-42BC-975E-95577D373B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661" y="4586631"/>
            <a:ext cx="4516221" cy="22446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D0A6B66-07CA-4E6B-8D6C-132A61F30E4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81" y="4568745"/>
            <a:ext cx="4516222" cy="2262556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69DC9CAF-D8F7-419C-937B-49ACBDC08B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815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23"/>
    </mc:Choice>
    <mc:Fallback>
      <p:transition spd="slow" advTm="32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ABB3DC-8866-41C0-B765-2C3E30707B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7101" y="94784"/>
            <a:ext cx="6077798" cy="6668431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0C79B1B-7AC9-4125-BD1E-3AA195BB00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02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59"/>
    </mc:Choice>
    <mc:Fallback>
      <p:transition spd="slow" advTm="29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F73303-B8AF-4508-85BE-1BC2111E5CE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536"/>
          <a:stretch/>
        </p:blipFill>
        <p:spPr>
          <a:xfrm>
            <a:off x="3071390" y="347744"/>
            <a:ext cx="6049219" cy="829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A74500-489F-4773-8441-B5C58C3636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1644" y="1582503"/>
            <a:ext cx="4191585" cy="47917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8E75A-2175-4159-8770-8671B166E67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0" b="1070"/>
          <a:stretch/>
        </p:blipFill>
        <p:spPr>
          <a:xfrm>
            <a:off x="8140357" y="1582503"/>
            <a:ext cx="3962953" cy="47917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FA0B7C-7BB2-4C11-BFA6-9761DCC3C9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45" r="34348"/>
          <a:stretch/>
        </p:blipFill>
        <p:spPr>
          <a:xfrm>
            <a:off x="88690" y="1582503"/>
            <a:ext cx="3971435" cy="4791744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E903121-CA38-44A7-8A20-44E4322B4B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89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98"/>
    </mc:Choice>
    <mc:Fallback>
      <p:transition spd="slow" advTm="16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180F5-6EBF-4E19-A6C5-BBFCF78F7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09145"/>
            <a:ext cx="10018713" cy="1074906"/>
          </a:xfrm>
        </p:spPr>
        <p:txBody>
          <a:bodyPr>
            <a:normAutofit/>
          </a:bodyPr>
          <a:lstStyle/>
          <a:p>
            <a:r>
              <a:rPr lang="en-ZA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68BB2-8549-466F-A95C-586DDC0F6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565520"/>
            <a:ext cx="10018713" cy="4507149"/>
          </a:xfrm>
        </p:spPr>
        <p:txBody>
          <a:bodyPr/>
          <a:lstStyle/>
          <a:p>
            <a:r>
              <a:rPr lang="en-ZA" dirty="0"/>
              <a:t>Predicting a person’s posture, movement or behaviour using sensors.</a:t>
            </a:r>
          </a:p>
          <a:p>
            <a:r>
              <a:rPr lang="en-ZA" dirty="0"/>
              <a:t>Predicted using smartphones, smart watches, on-body sensors, or environment sensors.</a:t>
            </a:r>
          </a:p>
          <a:p>
            <a:r>
              <a:rPr lang="en-ZA" dirty="0"/>
              <a:t>A</a:t>
            </a:r>
            <a:r>
              <a:rPr lang="en-US" dirty="0"/>
              <a:t>pplications include context awareness, human-computer interactions, smart homes, healthcare, and security control.</a:t>
            </a:r>
          </a:p>
          <a:p>
            <a:r>
              <a:rPr lang="en-US" dirty="0"/>
              <a:t>Study aims at discovering the ability of ANN’s to classify activities.</a:t>
            </a:r>
            <a:endParaRPr lang="en-ZA" dirty="0"/>
          </a:p>
          <a:p>
            <a:r>
              <a:rPr lang="en-ZA" dirty="0"/>
              <a:t>CNN’s and RNN’s are contrasted and compared with related works.</a:t>
            </a:r>
          </a:p>
        </p:txBody>
      </p:sp>
      <p:pic>
        <p:nvPicPr>
          <p:cNvPr id="2052" name="Picture 4" descr="LG scraps its smartphone business as losses mount - BBC News">
            <a:extLst>
              <a:ext uri="{FF2B5EF4-FFF2-40B4-BE49-F238E27FC236}">
                <a16:creationId xmlns:a16="http://schemas.microsoft.com/office/drawing/2014/main" id="{94FC3B70-BD8A-4E6A-AD53-D4B427AFB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249" y="4682212"/>
            <a:ext cx="3496252" cy="1966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Waterproof Smartwatch with Heart Rate K12">
            <a:extLst>
              <a:ext uri="{FF2B5EF4-FFF2-40B4-BE49-F238E27FC236}">
                <a16:creationId xmlns:a16="http://schemas.microsoft.com/office/drawing/2014/main" id="{261A7992-5932-411A-9444-0EC7537BD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7913" y="4682212"/>
            <a:ext cx="1953100" cy="195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Direct angle Hall effect sensor gets ASIL-B status - Fuentitech">
            <a:extLst>
              <a:ext uri="{FF2B5EF4-FFF2-40B4-BE49-F238E27FC236}">
                <a16:creationId xmlns:a16="http://schemas.microsoft.com/office/drawing/2014/main" id="{0803770D-B1E7-4EB8-997A-D33D42012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663" y="4694130"/>
            <a:ext cx="2932088" cy="1954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FD2D436-459B-46F1-8159-BF3385D14F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84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09"/>
    </mc:Choice>
    <mc:Fallback>
      <p:transition spd="slow" advTm="51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19EEE1-5237-4FB3-84A8-7A8CBE32A7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14" y="1033126"/>
            <a:ext cx="4572638" cy="47917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AD1E27-CBEE-44B4-BA16-B2980BC1A3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277" y="1361784"/>
            <a:ext cx="6516009" cy="413442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8D9E503C-8BBC-4628-A896-D9408A69CE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62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36"/>
    </mc:Choice>
    <mc:Fallback>
      <p:transition spd="slow" advTm="6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B07C78-8B26-4090-9B01-4115E7DB5D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742" y="1418940"/>
            <a:ext cx="5811061" cy="40201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43411F-C00B-474C-B64C-FBF3540F57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3435" y="1309388"/>
            <a:ext cx="3877216" cy="423921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2ED9DBDD-49BA-417F-920D-4FC5C43263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280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13"/>
    </mc:Choice>
    <mc:Fallback>
      <p:transition spd="slow" advTm="16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823DFE-2F3B-4254-AD88-835ABE99D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890" y="118600"/>
            <a:ext cx="6230219" cy="662079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9BC3835-5D18-4AEE-90FC-8E17179EBE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547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33"/>
    </mc:Choice>
    <mc:Fallback>
      <p:transition spd="slow" advTm="50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690166-2A8B-45F1-A28D-E63AA25917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493" y="242443"/>
            <a:ext cx="9593014" cy="637311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0841D3C-8FBA-4CFA-AEFE-E4B6B7A210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415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22"/>
    </mc:Choice>
    <mc:Fallback>
      <p:transition spd="slow" advTm="64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ED489E-E904-45F9-B61D-6A6D50E7A9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64" y="209100"/>
            <a:ext cx="6068272" cy="6439799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45E8F64-A93A-439F-B068-91B6D67830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122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16"/>
    </mc:Choice>
    <mc:Fallback>
      <p:transition spd="slow" advTm="22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768F74-8E59-45C7-BF63-8C169FAD90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127" y="351106"/>
            <a:ext cx="6601746" cy="14670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C3D01F-FF28-4B41-B69C-518502C610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729" y="2208898"/>
            <a:ext cx="10688542" cy="4210638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1789AB0-78A3-4A72-B923-B57B630866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13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65"/>
    </mc:Choice>
    <mc:Fallback>
      <p:transition spd="slow" advTm="54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FB9284-7785-467D-9E3D-15E689988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180" y="980733"/>
            <a:ext cx="6201640" cy="4896533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70CFB78-990F-43AA-8E81-C261C84644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45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89"/>
    </mc:Choice>
    <mc:Fallback>
      <p:transition spd="slow" advTm="5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C057D7-FF6D-4B88-8A4F-BF589A77DC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65" y="1266523"/>
            <a:ext cx="11422069" cy="432495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F2569AE-C190-436B-BCEB-C3B2DE0FBA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596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89"/>
    </mc:Choice>
    <mc:Fallback>
      <p:transition spd="slow" advTm="41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BB01CE-F98E-4C95-B6E5-964953F8D6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82" y="1352258"/>
            <a:ext cx="5325218" cy="4153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24096E-0ECC-47A4-8867-A465E23D2B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182" y="199573"/>
            <a:ext cx="4906060" cy="6458851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8B25913-17B6-42CC-8BBB-4903179F0C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354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76"/>
    </mc:Choice>
    <mc:Fallback>
      <p:transition spd="slow" advTm="395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366943-6656-4D6B-8FA7-6ED69AAA03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90" y="-1"/>
            <a:ext cx="612956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168EE7-7675-4C05-BE2E-BD2C5EC34A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021" y="2257260"/>
            <a:ext cx="4182059" cy="2343477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53B5911-E02F-4649-B2FC-5EBE3B8A12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232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014"/>
    </mc:Choice>
    <mc:Fallback>
      <p:transition spd="slow" advTm="63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C2A7-A3B9-4CA4-84F7-5D559A808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309329"/>
            <a:ext cx="10018713" cy="776926"/>
          </a:xfrm>
        </p:spPr>
        <p:txBody>
          <a:bodyPr/>
          <a:lstStyle/>
          <a:p>
            <a:r>
              <a:rPr lang="en-ZA" dirty="0"/>
              <a:t>What are Accelerometers?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28989-595B-4E7A-A8BA-45D4B7553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0327" y="1390737"/>
            <a:ext cx="10018713" cy="3434499"/>
          </a:xfrm>
        </p:spPr>
        <p:txBody>
          <a:bodyPr>
            <a:normAutofit fontScale="92500" lnSpcReduction="10000"/>
          </a:bodyPr>
          <a:lstStyle/>
          <a:p>
            <a:r>
              <a:rPr lang="en-US" sz="2600" dirty="0">
                <a:solidFill>
                  <a:srgbClr val="333333"/>
                </a:solidFill>
                <a:latin typeface="Overpass"/>
              </a:rPr>
              <a:t>A</a:t>
            </a:r>
            <a:r>
              <a:rPr lang="en-US" sz="2600" b="0" i="0" dirty="0">
                <a:solidFill>
                  <a:srgbClr val="333333"/>
                </a:solidFill>
                <a:effectLst/>
                <a:latin typeface="Overpass"/>
              </a:rPr>
              <a:t>n electronic sensor that measures the acceleration forces acting on an object.</a:t>
            </a:r>
          </a:p>
          <a:p>
            <a:r>
              <a:rPr lang="en-US" sz="2600" dirty="0">
                <a:solidFill>
                  <a:srgbClr val="333333"/>
                </a:solidFill>
                <a:latin typeface="Overpass"/>
              </a:rPr>
              <a:t>D</a:t>
            </a:r>
            <a:r>
              <a:rPr lang="en-US" sz="2600" b="0" i="0" dirty="0">
                <a:solidFill>
                  <a:srgbClr val="333333"/>
                </a:solidFill>
                <a:effectLst/>
                <a:latin typeface="Overpass"/>
              </a:rPr>
              <a:t>etermines the object’s position in space and monitors the object’s movement.</a:t>
            </a:r>
          </a:p>
          <a:p>
            <a:r>
              <a:rPr lang="en-US" sz="2600" dirty="0">
                <a:solidFill>
                  <a:srgbClr val="333333"/>
                </a:solidFill>
                <a:latin typeface="Overpass"/>
              </a:rPr>
              <a:t>Two types of forces: Static and Dynamic</a:t>
            </a:r>
          </a:p>
          <a:p>
            <a:r>
              <a:rPr lang="en-US" sz="2600" b="0" i="0" dirty="0">
                <a:solidFill>
                  <a:srgbClr val="333333"/>
                </a:solidFill>
                <a:effectLst/>
                <a:latin typeface="Overpass"/>
              </a:rPr>
              <a:t>Static forces: Constantly applied to object (such as frictio</a:t>
            </a:r>
            <a:r>
              <a:rPr lang="en-US" sz="2600" dirty="0">
                <a:solidFill>
                  <a:srgbClr val="333333"/>
                </a:solidFill>
                <a:latin typeface="Overpass"/>
              </a:rPr>
              <a:t>n or gravity</a:t>
            </a:r>
            <a:r>
              <a:rPr lang="en-US" sz="2600" b="0" i="0" dirty="0">
                <a:solidFill>
                  <a:srgbClr val="333333"/>
                </a:solidFill>
                <a:effectLst/>
                <a:latin typeface="Overpass"/>
              </a:rPr>
              <a:t>)</a:t>
            </a:r>
          </a:p>
          <a:p>
            <a:r>
              <a:rPr lang="en-US" sz="2600" dirty="0">
                <a:solidFill>
                  <a:srgbClr val="333333"/>
                </a:solidFill>
                <a:latin typeface="Overpass"/>
              </a:rPr>
              <a:t>Dynamic forces: “Moving” forces applied to the object at various rates (such as vibration or Newtons 2</a:t>
            </a:r>
            <a:r>
              <a:rPr lang="en-US" sz="2600" baseline="30000" dirty="0">
                <a:solidFill>
                  <a:srgbClr val="333333"/>
                </a:solidFill>
                <a:latin typeface="Overpass"/>
              </a:rPr>
              <a:t>nd</a:t>
            </a:r>
            <a:r>
              <a:rPr lang="en-US" sz="2600" dirty="0">
                <a:solidFill>
                  <a:srgbClr val="333333"/>
                </a:solidFill>
                <a:latin typeface="Overpass"/>
              </a:rPr>
              <a:t> Law)</a:t>
            </a:r>
            <a:endParaRPr lang="en-US" sz="2600" b="0" i="0" dirty="0">
              <a:solidFill>
                <a:srgbClr val="333333"/>
              </a:solidFill>
              <a:effectLst/>
              <a:latin typeface="Overpass"/>
            </a:endParaRPr>
          </a:p>
          <a:p>
            <a:endParaRPr lang="en-ZA" dirty="0"/>
          </a:p>
        </p:txBody>
      </p:sp>
      <p:pic>
        <p:nvPicPr>
          <p:cNvPr id="4" name="Picture 2" descr="Acceleration and angular velocity provided by triaxial accelerometer... |  Download Scientific Diagram">
            <a:extLst>
              <a:ext uri="{FF2B5EF4-FFF2-40B4-BE49-F238E27FC236}">
                <a16:creationId xmlns:a16="http://schemas.microsoft.com/office/drawing/2014/main" id="{27167D2A-7569-4DF1-BE1D-CBA6F683E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684" y="4702252"/>
            <a:ext cx="4575672" cy="184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9630438-DEC7-44E2-8C98-304E98248E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76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528"/>
    </mc:Choice>
    <mc:Fallback>
      <p:transition spd="slow" advTm="40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21708B-CCC2-445E-9E4D-D46E2ED521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388" y="1076527"/>
            <a:ext cx="6411220" cy="9716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C95F2A-32C8-4117-8D4A-64C8D98107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415" y="2866416"/>
            <a:ext cx="5125165" cy="2915057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01A26AF-CABD-42D8-B614-12C040A4BD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666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55"/>
    </mc:Choice>
    <mc:Fallback>
      <p:transition spd="slow" advTm="16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817459-F9CB-4AD3-B1FC-D050039870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098" y="1890498"/>
            <a:ext cx="9726382" cy="3077004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D7174AA-7B01-4537-A9E4-FA765E9A23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138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59"/>
    </mc:Choice>
    <mc:Fallback>
      <p:transition spd="slow" advTm="17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69E2FF-FAEC-4676-948A-3A4FEC3A21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519" y="209100"/>
            <a:ext cx="9754961" cy="6439799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3B68D4C-A19F-45F7-B0FD-B95D6C3D4C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153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40"/>
    </mc:Choice>
    <mc:Fallback>
      <p:transition spd="slow" advTm="40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4165807-952A-4599-A847-EB6CBEA7B3C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304"/>
          <a:stretch/>
        </p:blipFill>
        <p:spPr>
          <a:xfrm>
            <a:off x="661229" y="132811"/>
            <a:ext cx="4096322" cy="4605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01268B-AFB7-40DF-B4C7-7764932571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29" y="666443"/>
            <a:ext cx="10869542" cy="6058746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6A157F5-C82E-4764-B8B9-3F1A84C2FF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16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60"/>
    </mc:Choice>
    <mc:Fallback>
      <p:transition spd="slow" advTm="36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C6F1976-8794-495A-B6A5-4CE10445E2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389" y="409153"/>
            <a:ext cx="7859222" cy="6039693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70BD5A1-2F7F-4960-BF1A-00814EE9F0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808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60"/>
    </mc:Choice>
    <mc:Fallback>
      <p:transition spd="slow" advTm="38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031584-7589-4C82-B931-C445E2704A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60" y="394864"/>
            <a:ext cx="11317279" cy="6068272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A7D0FA4-97B9-4B03-A2D9-15DFF6C2CA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285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82"/>
    </mc:Choice>
    <mc:Fallback>
      <p:transition spd="slow" advTm="34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2BB614-25C4-4234-BC8F-2DF36C7C07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04" b="4947"/>
          <a:stretch/>
        </p:blipFill>
        <p:spPr>
          <a:xfrm>
            <a:off x="2121908" y="0"/>
            <a:ext cx="7792537" cy="15661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6FC681-9928-428B-B219-527825D8458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" b="59020"/>
          <a:stretch/>
        </p:blipFill>
        <p:spPr>
          <a:xfrm>
            <a:off x="0" y="1566154"/>
            <a:ext cx="12192000" cy="2441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FC15BE-7419-4DED-BB3D-350D13708F5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0" t="41948" r="60106"/>
          <a:stretch/>
        </p:blipFill>
        <p:spPr>
          <a:xfrm>
            <a:off x="3967426" y="3438727"/>
            <a:ext cx="4257147" cy="342900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2685057-5E7A-4B6D-9239-CA83008CAB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576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07"/>
    </mc:Choice>
    <mc:Fallback>
      <p:transition spd="slow" advTm="33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7FA5B-C539-4160-AF5A-1B34F9229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5751" y="164342"/>
            <a:ext cx="10018713" cy="784781"/>
          </a:xfrm>
        </p:spPr>
        <p:txBody>
          <a:bodyPr/>
          <a:lstStyle/>
          <a:p>
            <a:r>
              <a:rPr lang="en-ZA" dirty="0"/>
              <a:t>Results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34356-70C4-487B-9166-C6A02641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0031" y="846306"/>
            <a:ext cx="10018713" cy="5454961"/>
          </a:xfrm>
        </p:spPr>
        <p:txBody>
          <a:bodyPr>
            <a:normAutofit/>
          </a:bodyPr>
          <a:lstStyle/>
          <a:p>
            <a:r>
              <a:rPr lang="en-ZA" dirty="0"/>
              <a:t>Standing, Jogging, Sitting, Walking are highly accurate for both models.</a:t>
            </a:r>
          </a:p>
          <a:p>
            <a:r>
              <a:rPr lang="en-ZA" dirty="0"/>
              <a:t>Jogging and Walking slightly more accurate in RNN than CNN.</a:t>
            </a:r>
          </a:p>
          <a:p>
            <a:r>
              <a:rPr lang="en-ZA" dirty="0"/>
              <a:t>Upstairs and Downstairs are difficult to classify because of similar gravitational motions in both models.</a:t>
            </a:r>
          </a:p>
          <a:p>
            <a:r>
              <a:rPr lang="en-ZA" dirty="0"/>
              <a:t>Upstairs and Downstairs in CNN are classified better than in RNN.</a:t>
            </a:r>
          </a:p>
          <a:p>
            <a:r>
              <a:rPr lang="en-ZA" dirty="0"/>
              <a:t>Our study lacks training data, data status and accelerometer positioning is unclear.</a:t>
            </a:r>
          </a:p>
          <a:p>
            <a:r>
              <a:rPr lang="en-ZA" dirty="0"/>
              <a:t>Thigh placement is the most accurate.</a:t>
            </a:r>
          </a:p>
          <a:p>
            <a:r>
              <a:rPr lang="en-ZA" dirty="0"/>
              <a:t>Two sensors are better than one.</a:t>
            </a:r>
          </a:p>
          <a:p>
            <a:r>
              <a:rPr lang="en-ZA" dirty="0"/>
              <a:t>The more datasets the better, the more subjects the better.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75DAB0B-3F5D-46DA-B100-9DC61EB866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114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058"/>
    </mc:Choice>
    <mc:Fallback>
      <p:transition spd="slow" advTm="104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E2C02-821F-434B-B05E-26C9C142B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9136" y="1906621"/>
            <a:ext cx="10018713" cy="5223755"/>
          </a:xfrm>
        </p:spPr>
        <p:txBody>
          <a:bodyPr>
            <a:normAutofit lnSpcReduction="10000"/>
          </a:bodyPr>
          <a:lstStyle/>
          <a:p>
            <a:r>
              <a:rPr lang="en-ZA" dirty="0"/>
              <a:t>Ensemble methods perform better than separation of models, but not better than DL’s.</a:t>
            </a:r>
          </a:p>
          <a:p>
            <a:r>
              <a:rPr lang="en-ZA" dirty="0"/>
              <a:t>SVM, HMM and DNN can perform better than just ANN. </a:t>
            </a:r>
          </a:p>
          <a:p>
            <a:r>
              <a:rPr lang="en-ZA" dirty="0"/>
              <a:t>The deep learning RNN used in our study proved that our data has noise.</a:t>
            </a:r>
          </a:p>
          <a:p>
            <a:r>
              <a:rPr lang="en-ZA" dirty="0"/>
              <a:t>Deep networks are better than shallow networks.</a:t>
            </a:r>
          </a:p>
          <a:p>
            <a:r>
              <a:rPr lang="en-ZA" dirty="0"/>
              <a:t>Tri-axial accelerometers are better than bi-axial accelerometers.</a:t>
            </a:r>
          </a:p>
          <a:p>
            <a:r>
              <a:rPr lang="en-ZA" dirty="0"/>
              <a:t>Static postures are easier to classify than dynamic postures.</a:t>
            </a:r>
          </a:p>
          <a:p>
            <a:r>
              <a:rPr lang="en-ZA" dirty="0"/>
              <a:t>A balanced dataset is better.</a:t>
            </a:r>
          </a:p>
          <a:p>
            <a:r>
              <a:rPr lang="en-ZA" dirty="0"/>
              <a:t>Future studies should combine more sensors.</a:t>
            </a:r>
          </a:p>
          <a:p>
            <a:r>
              <a:rPr lang="en-ZA" dirty="0"/>
              <a:t>Future studies should use different applications and try different environments.</a:t>
            </a:r>
          </a:p>
          <a:p>
            <a:endParaRPr lang="en-ZA" dirty="0"/>
          </a:p>
          <a:p>
            <a:endParaRPr lang="en-ZA" dirty="0"/>
          </a:p>
          <a:p>
            <a:endParaRPr lang="en-ZA" dirty="0"/>
          </a:p>
          <a:p>
            <a:endParaRPr lang="en-ZA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16B7C19-BA89-469A-A1D4-D2B518B160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912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395"/>
    </mc:Choice>
    <mc:Fallback>
      <p:transition spd="slow" advTm="1123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7EE5C-3EAD-4716-A166-27196DEAC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0847" y="2264113"/>
            <a:ext cx="10018713" cy="2329774"/>
          </a:xfrm>
        </p:spPr>
        <p:txBody>
          <a:bodyPr>
            <a:normAutofit/>
          </a:bodyPr>
          <a:lstStyle/>
          <a:p>
            <a:r>
              <a:rPr lang="en-ZA" sz="4800" dirty="0"/>
              <a:t>Literature Review </a:t>
            </a:r>
            <a:br>
              <a:rPr lang="en-ZA" sz="4800" dirty="0"/>
            </a:br>
            <a:r>
              <a:rPr lang="en-ZA" sz="4800" dirty="0"/>
              <a:t>and Related Works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267966A-F7E5-4B45-B014-F39514DEF3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539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42"/>
    </mc:Choice>
    <mc:Fallback>
      <p:transition spd="slow" advTm="5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CD926-9D78-46C1-95EC-10EA8F02D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68897"/>
            <a:ext cx="10018713" cy="897903"/>
          </a:xfrm>
        </p:spPr>
        <p:txBody>
          <a:bodyPr/>
          <a:lstStyle/>
          <a:p>
            <a:r>
              <a:rPr lang="en-ZA" dirty="0"/>
              <a:t>Study 1: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F51D4-F65F-40BC-93DE-2834123DD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415592"/>
            <a:ext cx="10018713" cy="4724401"/>
          </a:xfrm>
        </p:spPr>
        <p:txBody>
          <a:bodyPr>
            <a:normAutofit/>
          </a:bodyPr>
          <a:lstStyle/>
          <a:p>
            <a:r>
              <a:rPr lang="en-ZA" dirty="0"/>
              <a:t>Tri-axial accelerometers were placed on the chest, wrist, lower back, hip, thigh and foot.</a:t>
            </a:r>
          </a:p>
          <a:p>
            <a:r>
              <a:rPr lang="en-ZA" dirty="0"/>
              <a:t>Activities included walking, running, sitting, lying, standing, walking upstairs, walking downstairs.</a:t>
            </a:r>
          </a:p>
          <a:p>
            <a:r>
              <a:rPr lang="en-ZA" dirty="0"/>
              <a:t>Models used include: Decision Trees, Naïve Bayes, Neural Network, and Support Vector Machine.</a:t>
            </a:r>
          </a:p>
          <a:p>
            <a:r>
              <a:rPr lang="en-ZA" dirty="0"/>
              <a:t>SVM &gt; NN &gt; NB &gt; DT.</a:t>
            </a:r>
          </a:p>
          <a:p>
            <a:r>
              <a:rPr lang="en-ZA" dirty="0"/>
              <a:t>Hip placement performed the best, foot and wrist performed the worst.</a:t>
            </a:r>
          </a:p>
          <a:p>
            <a:r>
              <a:rPr lang="en-ZA" dirty="0"/>
              <a:t>Fewer sensors meant better accuracy, however more than 1 is efficient.</a:t>
            </a:r>
          </a:p>
          <a:p>
            <a:endParaRPr lang="en-ZA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8D09547-6504-48E5-9D17-3DC3F98DCC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624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208"/>
    </mc:Choice>
    <mc:Fallback>
      <p:transition spd="slow" advTm="50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3B432-A0DA-4D16-AEBD-75213E38E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31190"/>
            <a:ext cx="10018713" cy="1001598"/>
          </a:xfrm>
        </p:spPr>
        <p:txBody>
          <a:bodyPr/>
          <a:lstStyle/>
          <a:p>
            <a:r>
              <a:rPr lang="en-ZA" dirty="0"/>
              <a:t>Study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B4106-8D60-4093-8877-872A305C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25252"/>
            <a:ext cx="10018713" cy="5326144"/>
          </a:xfrm>
        </p:spPr>
        <p:txBody>
          <a:bodyPr>
            <a:normAutofit fontScale="92500" lnSpcReduction="10000"/>
          </a:bodyPr>
          <a:lstStyle/>
          <a:p>
            <a:r>
              <a:rPr lang="en-ZA" dirty="0"/>
              <a:t>Sensor data included a tri-axial accelerometer, a gyroscope and a magnetic field sensor.</a:t>
            </a:r>
          </a:p>
          <a:p>
            <a:r>
              <a:rPr lang="en-ZA" dirty="0"/>
              <a:t>Activities included descending stairs, ascending stairs, walking, jogging and jumping.</a:t>
            </a:r>
          </a:p>
          <a:p>
            <a:r>
              <a:rPr lang="en-ZA" dirty="0"/>
              <a:t>5 positions: right upper arm, right hand, right jacket pocket, right trousers pocket, and waist.</a:t>
            </a:r>
          </a:p>
          <a:p>
            <a:r>
              <a:rPr lang="en-ZA" dirty="0"/>
              <a:t>Classifiers: Nearest Neighbour, Random Forests, Support Vector Machines.</a:t>
            </a:r>
          </a:p>
          <a:p>
            <a:r>
              <a:rPr lang="en-ZA" dirty="0"/>
              <a:t>3 conditions: one-to-one, all-to-one, rest-to-one.</a:t>
            </a:r>
          </a:p>
          <a:p>
            <a:r>
              <a:rPr lang="en-ZA" dirty="0"/>
              <a:t>Thigh placement is the best.</a:t>
            </a:r>
          </a:p>
          <a:p>
            <a:r>
              <a:rPr lang="en-ZA" dirty="0"/>
              <a:t>RF’s are the most efficient because of feature selection and fewer parameters.</a:t>
            </a:r>
          </a:p>
          <a:p>
            <a:r>
              <a:rPr lang="en-ZA" dirty="0"/>
              <a:t>All-to-one and rest-to-one are the best.</a:t>
            </a:r>
          </a:p>
          <a:p>
            <a:r>
              <a:rPr lang="en-ZA" dirty="0"/>
              <a:t>Combination of gyroscope and accelerometer gives higher accuracy.</a:t>
            </a:r>
          </a:p>
          <a:p>
            <a:endParaRPr lang="en-ZA" dirty="0"/>
          </a:p>
          <a:p>
            <a:endParaRPr lang="en-ZA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353D65F-4379-4EF3-8FC0-6E86D9B040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378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042"/>
    </mc:Choice>
    <mc:Fallback>
      <p:transition spd="slow" advTm="73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AB5D9-0B2C-4EFF-9BEA-B5B1F2A59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20191"/>
            <a:ext cx="10018713" cy="879049"/>
          </a:xfrm>
        </p:spPr>
        <p:txBody>
          <a:bodyPr/>
          <a:lstStyle/>
          <a:p>
            <a:r>
              <a:rPr lang="en-ZA" dirty="0"/>
              <a:t>Study 3: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6DAAA-B1E1-41D5-AF5C-DFDA72F04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208988"/>
            <a:ext cx="10018713" cy="5528821"/>
          </a:xfrm>
        </p:spPr>
        <p:txBody>
          <a:bodyPr>
            <a:normAutofit/>
          </a:bodyPr>
          <a:lstStyle/>
          <a:p>
            <a:r>
              <a:rPr lang="en-ZA" sz="2200" dirty="0"/>
              <a:t>Three datasets: WISDM, </a:t>
            </a:r>
            <a:r>
              <a:rPr lang="en-ZA" sz="2200" dirty="0" err="1"/>
              <a:t>Daphnet</a:t>
            </a:r>
            <a:r>
              <a:rPr lang="en-ZA" sz="2200" dirty="0"/>
              <a:t>, and Skoda.</a:t>
            </a:r>
          </a:p>
          <a:p>
            <a:r>
              <a:rPr lang="en-ZA" sz="2200" dirty="0"/>
              <a:t>WISDM: activities included: walking, jogging, sitting, standing, and climbing stairs.</a:t>
            </a:r>
          </a:p>
          <a:p>
            <a:r>
              <a:rPr lang="en-ZA" sz="2200" dirty="0" err="1"/>
              <a:t>Daphnet</a:t>
            </a:r>
            <a:r>
              <a:rPr lang="en-ZA" sz="2200" dirty="0"/>
              <a:t>: accelerometers placed on ankle, upper leg, and trunk. Labels: “freezing” or “no freezing”.</a:t>
            </a:r>
          </a:p>
          <a:p>
            <a:r>
              <a:rPr lang="en-ZA" sz="2200" dirty="0"/>
              <a:t>Skoda: 10 distinctive activities belonging to car maintenance.</a:t>
            </a:r>
          </a:p>
          <a:p>
            <a:r>
              <a:rPr lang="en-ZA" sz="2200" dirty="0"/>
              <a:t>Classifiers: Deep learner, Multi-Layer Perceptron, Ensemble Learner.</a:t>
            </a:r>
          </a:p>
          <a:p>
            <a:r>
              <a:rPr lang="en-ZA" sz="2200" dirty="0"/>
              <a:t>DL’s performed better than MLP’s and Ensemble Learners.</a:t>
            </a:r>
          </a:p>
          <a:p>
            <a:r>
              <a:rPr lang="en-ZA" sz="2200" dirty="0"/>
              <a:t>Deep Models are better than shallow models.</a:t>
            </a:r>
          </a:p>
          <a:p>
            <a:r>
              <a:rPr lang="en-ZA" sz="2200" dirty="0"/>
              <a:t> Semi-Supervised Learning is better as it includes generative training.</a:t>
            </a:r>
          </a:p>
          <a:p>
            <a:r>
              <a:rPr lang="en-ZA" sz="2200" dirty="0" err="1"/>
              <a:t>Spectogram</a:t>
            </a:r>
            <a:r>
              <a:rPr lang="en-ZA" sz="2200" dirty="0"/>
              <a:t> signals better than raw acceleration.</a:t>
            </a:r>
          </a:p>
          <a:p>
            <a:r>
              <a:rPr lang="en-ZA" sz="2200" dirty="0"/>
              <a:t>Hybrid DL-HMM outperforms HMM.</a:t>
            </a:r>
          </a:p>
          <a:p>
            <a:endParaRPr lang="en-ZA" dirty="0"/>
          </a:p>
          <a:p>
            <a:endParaRPr lang="en-ZA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1BA676A-B21F-440C-9781-46FCE4E272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819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711"/>
    </mc:Choice>
    <mc:Fallback>
      <p:transition spd="slow" advTm="73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53864-01D4-4EC6-BDD9-D3EFACFC2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40616"/>
            <a:ext cx="10018713" cy="926184"/>
          </a:xfrm>
        </p:spPr>
        <p:txBody>
          <a:bodyPr/>
          <a:lstStyle/>
          <a:p>
            <a:r>
              <a:rPr lang="en-ZA" dirty="0"/>
              <a:t>Study 4: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51AFC-6CA2-45F7-B87C-DB546511D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874336"/>
            <a:ext cx="10018713" cy="5297863"/>
          </a:xfrm>
        </p:spPr>
        <p:txBody>
          <a:bodyPr>
            <a:normAutofit lnSpcReduction="10000"/>
          </a:bodyPr>
          <a:lstStyle/>
          <a:p>
            <a:r>
              <a:rPr lang="en-ZA" dirty="0"/>
              <a:t>Static Postures: standing, sitting, lying.</a:t>
            </a:r>
          </a:p>
          <a:p>
            <a:r>
              <a:rPr lang="en-ZA" dirty="0"/>
              <a:t>Dynamic motions: walking, running, stair climbing, cycling.</a:t>
            </a:r>
          </a:p>
          <a:p>
            <a:r>
              <a:rPr lang="en-ZA" dirty="0"/>
              <a:t>5 bi-axial accelerometers located at the hip, wrist, arm, ankle, and thigh.</a:t>
            </a:r>
          </a:p>
          <a:p>
            <a:r>
              <a:rPr lang="en-ZA" dirty="0"/>
              <a:t>Elementary activities and composite activities.</a:t>
            </a:r>
          </a:p>
          <a:p>
            <a:r>
              <a:rPr lang="en-ZA" dirty="0"/>
              <a:t>Distinct classifiers for each individual subject.</a:t>
            </a:r>
          </a:p>
          <a:p>
            <a:r>
              <a:rPr lang="en-ZA" dirty="0"/>
              <a:t>Classifiers: probabilistic, geometric and binary decision.</a:t>
            </a:r>
          </a:p>
          <a:p>
            <a:r>
              <a:rPr lang="en-ZA" dirty="0"/>
              <a:t>A first phase training and second phase training gave good results as opposed to just first.</a:t>
            </a:r>
          </a:p>
          <a:p>
            <a:r>
              <a:rPr lang="en-ZA" dirty="0"/>
              <a:t>Nearest mean performed the best indicating the relevance of exploiting statistical knowledge</a:t>
            </a:r>
          </a:p>
          <a:p>
            <a:r>
              <a:rPr lang="en-ZA" dirty="0"/>
              <a:t>cHMM based sequential classifier &gt; simple single frame GMM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9F04EE3-C2A9-4ABE-853C-2D7B9667A9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06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96"/>
    </mc:Choice>
    <mc:Fallback>
      <p:transition spd="slow" advTm="57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87F0C-EC2F-4D63-BE19-747F75521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381785"/>
            <a:ext cx="10018713" cy="803635"/>
          </a:xfrm>
        </p:spPr>
        <p:txBody>
          <a:bodyPr/>
          <a:lstStyle/>
          <a:p>
            <a:r>
              <a:rPr lang="en-ZA" dirty="0"/>
              <a:t>Dataset and Metrics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88E48D-35AE-46CF-B975-A2DF0BE3C5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484310" y="1543639"/>
                <a:ext cx="10018713" cy="3132055"/>
              </a:xfrm>
            </p:spPr>
            <p:txBody>
              <a:bodyPr/>
              <a:lstStyle/>
              <a:p>
                <a:r>
                  <a:rPr lang="en-ZA" dirty="0"/>
                  <a:t>A smartphone was used.</a:t>
                </a:r>
              </a:p>
              <a:p>
                <a:r>
                  <a:rPr lang="en-ZA" dirty="0"/>
                  <a:t>Six activities: walking, jogging, upstairs, downstairs, sitting, standing.</a:t>
                </a:r>
              </a:p>
              <a:p>
                <a:r>
                  <a:rPr lang="en-ZA" dirty="0"/>
                  <a:t>36 users with 1,098,207 samples of data.</a:t>
                </a:r>
              </a:p>
              <a:p>
                <a:r>
                  <a:rPr lang="en-ZA" dirty="0"/>
                  <a:t>Tri-axial accelerometer, including gravitational pull.</a:t>
                </a:r>
              </a:p>
              <a:p>
                <a:r>
                  <a:rPr lang="en-ZA" dirty="0"/>
                  <a:t>Acceleration ranges from -20 to 20, where 10 = 1g = 9.8</a:t>
                </a:r>
                <a14:m>
                  <m:oMath xmlns:m="http://schemas.openxmlformats.org/officeDocument/2006/math">
                    <m:r>
                      <a:rPr lang="en-ZA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ZA" b="0" i="1" smtClean="0">
                        <a:latin typeface="Cambria Math" panose="02040503050406030204" pitchFamily="18" charset="0"/>
                      </a:rPr>
                      <m:t>.</m:t>
                    </m:r>
                    <m:sSup>
                      <m:sSupPr>
                        <m:ctrlPr>
                          <a:rPr lang="en-Z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ZA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ZA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ZA" dirty="0"/>
              </a:p>
              <a:p>
                <a:r>
                  <a:rPr lang="en-ZA" dirty="0"/>
                  <a:t>Sampling rate of 20 Hz (1 sample every 50 </a:t>
                </a:r>
                <a:r>
                  <a:rPr lang="en-ZA" dirty="0" err="1"/>
                  <a:t>ms</a:t>
                </a:r>
                <a:r>
                  <a:rPr lang="en-ZA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88E48D-35AE-46CF-B975-A2DF0BE3C5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84310" y="1543639"/>
                <a:ext cx="10018713" cy="3132055"/>
              </a:xfrm>
              <a:blipFill>
                <a:blip r:embed="rId4"/>
                <a:stretch>
                  <a:fillRect l="-1521" t="-4475" b="-5058"/>
                </a:stretch>
              </a:blipFill>
            </p:spPr>
            <p:txBody>
              <a:bodyPr/>
              <a:lstStyle/>
              <a:p>
                <a:r>
                  <a:rPr lang="en-Z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12E9ABB-C0B7-4E40-8BB2-A64E72D81E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58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89"/>
    </mc:Choice>
    <mc:Fallback>
      <p:transition spd="slow" advTm="47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1005</TotalTime>
  <Words>1013</Words>
  <Application>Microsoft Office PowerPoint</Application>
  <PresentationFormat>Widescreen</PresentationFormat>
  <Paragraphs>99</Paragraphs>
  <Slides>38</Slides>
  <Notes>0</Notes>
  <HiddenSlides>0</HiddenSlides>
  <MMClips>38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Cambria Math</vt:lpstr>
      <vt:lpstr>Corbel</vt:lpstr>
      <vt:lpstr>Overpass</vt:lpstr>
      <vt:lpstr>Parallax</vt:lpstr>
      <vt:lpstr>Human Activity Recognition using Accelerometer Data</vt:lpstr>
      <vt:lpstr>Introduction</vt:lpstr>
      <vt:lpstr>What are Accelerometers?</vt:lpstr>
      <vt:lpstr>Literature Review  and Related Works</vt:lpstr>
      <vt:lpstr>Study 1:</vt:lpstr>
      <vt:lpstr>Study 2:</vt:lpstr>
      <vt:lpstr>Study 3:</vt:lpstr>
      <vt:lpstr>Study 4:</vt:lpstr>
      <vt:lpstr>Dataset and Metrics</vt:lpstr>
      <vt:lpstr>Convolutional Neural Network</vt:lpstr>
      <vt:lpstr>Recurrent Neural Network</vt:lpstr>
      <vt:lpstr>Code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 and 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Activity Recognition using Accelerometer Data</dc:title>
  <dc:creator>Dashen Govender</dc:creator>
  <cp:lastModifiedBy>Dashen Govender</cp:lastModifiedBy>
  <cp:revision>12</cp:revision>
  <dcterms:created xsi:type="dcterms:W3CDTF">2021-11-18T12:43:03Z</dcterms:created>
  <dcterms:modified xsi:type="dcterms:W3CDTF">2021-11-19T17:31:12Z</dcterms:modified>
</cp:coreProperties>
</file>

<file path=docProps/thumbnail.jpeg>
</file>